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57" r:id="rId4"/>
    <p:sldId id="279" r:id="rId5"/>
    <p:sldId id="289" r:id="rId6"/>
    <p:sldId id="290" r:id="rId7"/>
    <p:sldId id="291" r:id="rId8"/>
    <p:sldId id="292" r:id="rId9"/>
    <p:sldId id="293" r:id="rId10"/>
    <p:sldId id="294" r:id="rId11"/>
    <p:sldId id="281" r:id="rId12"/>
    <p:sldId id="282" r:id="rId13"/>
    <p:sldId id="283" r:id="rId14"/>
    <p:sldId id="284" r:id="rId15"/>
    <p:sldId id="288" r:id="rId16"/>
    <p:sldId id="285" r:id="rId17"/>
    <p:sldId id="295" r:id="rId18"/>
    <p:sldId id="286" r:id="rId19"/>
    <p:sldId id="28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752" autoAdjust="0"/>
  </p:normalViewPr>
  <p:slideViewPr>
    <p:cSldViewPr snapToGrid="0">
      <p:cViewPr varScale="1">
        <p:scale>
          <a:sx n="67" d="100"/>
          <a:sy n="67" d="100"/>
        </p:scale>
        <p:origin x="12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B62D1-2651-4272-AE41-7DF3476896A9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B7D1D-3CEC-44B8-B4C0-52715721504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46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Fournir une vue d’ensemble pour fournir aux utilisateurs une solution innovante et efficace pour la recherche,</a:t>
            </a:r>
          </a:p>
          <a:p>
            <a:r>
              <a:rPr lang="fr-FR" dirty="0"/>
              <a:t> la comparaison des prix et la prise de décision éclairée dans le processus d’achat, ce qui permet d’économiser du temps et de l’argent.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B7D1D-3CEC-44B8-B4C0-52715721504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8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Aujourd’hui, l’évolution rapide du commerce a entraîné une demande croissante de solutions qui facilitent l’accès des consommateurs à des informations précises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B7D1D-3CEC-44B8-B4C0-52715721504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0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B7D1D-3CEC-44B8-B4C0-52715721504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47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5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69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467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2107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410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24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49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227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81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43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66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51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7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690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68607-27E1-4A5C-A204-4A2CA2CD4D3A}" type="datetimeFigureOut">
              <a:rPr lang="es-ES" smtClean="0"/>
              <a:t>16/01/24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5F4E370-ECC9-4910-A5A3-400020FB291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3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8C3A-DB08-D584-3AF8-98E4B96C8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870" y="1007139"/>
            <a:ext cx="11629467" cy="2227551"/>
          </a:xfrm>
        </p:spPr>
        <p:txBody>
          <a:bodyPr>
            <a:normAutofit/>
          </a:bodyPr>
          <a:lstStyle/>
          <a:p>
            <a:r>
              <a:rPr lang="es-ES" sz="3200" kern="1400" spc="25" dirty="0">
                <a:solidFill>
                  <a:srgbClr val="17365D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y Evaluación de Sistemas Software Interactivos</a:t>
            </a:r>
            <a:br>
              <a:rPr lang="es-ES" sz="3200" kern="1400" spc="25" dirty="0">
                <a:solidFill>
                  <a:srgbClr val="17365D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3200" kern="1400" spc="25" dirty="0">
                <a:solidFill>
                  <a:srgbClr val="17365D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12A0B2-333C-6C5B-A780-EA9BC804C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192" y="4599468"/>
            <a:ext cx="8818808" cy="1342833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33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Francisco Aguilera Martínez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406775" algn="l"/>
              </a:tabLst>
            </a:pPr>
            <a:r>
              <a:rPr lang="es-ES" sz="33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Nestor E González Bravo</a:t>
            </a:r>
          </a:p>
          <a:p>
            <a:endParaRPr lang="es-E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81B4B13-690A-C7CA-03B8-A4C0DD9E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64" y="137239"/>
            <a:ext cx="4575072" cy="1556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B1C37EE-131D-4406-6F2D-BB273335A450}"/>
              </a:ext>
            </a:extLst>
          </p:cNvPr>
          <p:cNvSpPr txBox="1">
            <a:spLocks/>
          </p:cNvSpPr>
          <p:nvPr/>
        </p:nvSpPr>
        <p:spPr>
          <a:xfrm>
            <a:off x="3906786" y="2564059"/>
            <a:ext cx="4476750" cy="22275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App Móvil</a:t>
            </a:r>
            <a:endParaRPr lang="es-ES" sz="4000" kern="1400" spc="25" dirty="0">
              <a:solidFill>
                <a:srgbClr val="17365D"/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sz="40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Más Barato Aquí</a:t>
            </a:r>
            <a:br>
              <a:rPr lang="es-ES" sz="32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3200" kern="1400" spc="25" dirty="0">
                <a:solidFill>
                  <a:srgbClr val="17365D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039994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FA8C27C7-DC34-490C-A809-15E8EC78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5302"/>
            <a:ext cx="8911687" cy="58462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Etiquetado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ADA633-C7A4-4287-A939-B4AA2FD8E8A5}"/>
              </a:ext>
            </a:extLst>
          </p:cNvPr>
          <p:cNvSpPr txBox="1">
            <a:spLocks/>
          </p:cNvSpPr>
          <p:nvPr/>
        </p:nvSpPr>
        <p:spPr>
          <a:xfrm>
            <a:off x="474785" y="1754705"/>
            <a:ext cx="10726616" cy="1871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8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Nombres Claros y Concisos:</a:t>
            </a:r>
            <a:r>
              <a:rPr lang="es-ES" sz="8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nombres reflejarán de manera intuitiva el contenido o la acción que representan. Por ejemplo, “Electrónica”, “Filtros Avanzados”, “Buscar”, “Agregar Producto” o “Actualizar Precios”.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ES" sz="8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s-ES" sz="8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Iconos Representativos:</a:t>
            </a:r>
            <a:r>
              <a:rPr lang="es-ES" sz="8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deben ser fácilmente reconocibles y representativos de las categorías o acciones. Por ejemplo, un icono de lupa para la búsqueda, iconos de categorías específicas para la navegación rápida, y símbolos universales para los filtros.</a:t>
            </a:r>
            <a:endParaRPr lang="es-AR" sz="8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endParaRPr lang="es-ES" sz="8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ES" sz="8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E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E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E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s-AR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1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5C38-5E04-AE79-4206-D591D92B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96" y="246920"/>
            <a:ext cx="8911687" cy="1280890"/>
          </a:xfrm>
        </p:spPr>
        <p:txBody>
          <a:bodyPr/>
          <a:lstStyle/>
          <a:p>
            <a:r>
              <a:rPr lang="es-ES" dirty="0"/>
              <a:t>Modelo de Tareas</a:t>
            </a:r>
            <a:endParaRPr lang="en-IE" dirty="0"/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7571149B-9B95-A0C8-61A5-876E604B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1"/>
          <a:stretch/>
        </p:blipFill>
        <p:spPr>
          <a:xfrm>
            <a:off x="1728496" y="1057410"/>
            <a:ext cx="9119288" cy="5800589"/>
          </a:xfrm>
        </p:spPr>
      </p:pic>
    </p:spTree>
    <p:extLst>
      <p:ext uri="{BB962C8B-B14F-4D97-AF65-F5344CB8AC3E}">
        <p14:creationId xmlns:p14="http://schemas.microsoft.com/office/powerpoint/2010/main" val="127062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439A-3E55-E950-622D-0FF54395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545" y="306333"/>
            <a:ext cx="8911687" cy="1280890"/>
          </a:xfrm>
        </p:spPr>
        <p:txBody>
          <a:bodyPr/>
          <a:lstStyle/>
          <a:p>
            <a:r>
              <a:rPr lang="es-ES" dirty="0"/>
              <a:t>Diagrama Conceptual</a:t>
            </a:r>
            <a:endParaRPr lang="en-IE" dirty="0"/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3C22CE79-016D-2F7A-F98E-4F750086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00" y="925465"/>
            <a:ext cx="7671200" cy="5693882"/>
          </a:xfrm>
        </p:spPr>
      </p:pic>
    </p:spTree>
    <p:extLst>
      <p:ext uri="{BB962C8B-B14F-4D97-AF65-F5344CB8AC3E}">
        <p14:creationId xmlns:p14="http://schemas.microsoft.com/office/powerpoint/2010/main" val="79314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E0F2-D8D7-4E80-CDA9-51F32B5A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245" y="182515"/>
            <a:ext cx="8911687" cy="1280890"/>
          </a:xfrm>
        </p:spPr>
        <p:txBody>
          <a:bodyPr/>
          <a:lstStyle/>
          <a:p>
            <a:r>
              <a:rPr lang="es-ES" dirty="0"/>
              <a:t>Diagrama de </a:t>
            </a:r>
            <a:r>
              <a:rPr lang="es-ES" dirty="0" err="1"/>
              <a:t>Wireflow</a:t>
            </a:r>
            <a:endParaRPr lang="en-IE" dirty="0"/>
          </a:p>
        </p:txBody>
      </p:sp>
      <p:pic>
        <p:nvPicPr>
          <p:cNvPr id="5" name="Content Placeholder 4" descr="A diagram of a product&#10;&#10;Description automatically generated">
            <a:extLst>
              <a:ext uri="{FF2B5EF4-FFF2-40B4-BE49-F238E27FC236}">
                <a16:creationId xmlns:a16="http://schemas.microsoft.com/office/drawing/2014/main" id="{52B9BFDF-B8C5-BD76-CA98-5063ED03C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44" y="822960"/>
            <a:ext cx="6564824" cy="6035040"/>
          </a:xfrm>
        </p:spPr>
      </p:pic>
    </p:spTree>
    <p:extLst>
      <p:ext uri="{BB962C8B-B14F-4D97-AF65-F5344CB8AC3E}">
        <p14:creationId xmlns:p14="http://schemas.microsoft.com/office/powerpoint/2010/main" val="195542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E0F2-D8D7-4E80-CDA9-51F32B5A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353" y="639715"/>
            <a:ext cx="8911687" cy="1280890"/>
          </a:xfrm>
        </p:spPr>
        <p:txBody>
          <a:bodyPr/>
          <a:lstStyle/>
          <a:p>
            <a:r>
              <a:rPr lang="es-ES" dirty="0"/>
              <a:t>Diagrama de Navegación</a:t>
            </a:r>
            <a:endParaRPr lang="en-IE" dirty="0"/>
          </a:p>
        </p:txBody>
      </p:sp>
      <p:pic>
        <p:nvPicPr>
          <p:cNvPr id="7" name="Content Placeholder 6" descr="A diagram of a product&#10;&#10;Description automatically generated">
            <a:extLst>
              <a:ext uri="{FF2B5EF4-FFF2-40B4-BE49-F238E27FC236}">
                <a16:creationId xmlns:a16="http://schemas.microsoft.com/office/drawing/2014/main" id="{661DF910-7AC1-A71B-F59E-6A037DD3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19824"/>
            <a:ext cx="11937194" cy="4295073"/>
          </a:xfrm>
        </p:spPr>
      </p:pic>
    </p:spTree>
    <p:extLst>
      <p:ext uri="{BB962C8B-B14F-4D97-AF65-F5344CB8AC3E}">
        <p14:creationId xmlns:p14="http://schemas.microsoft.com/office/powerpoint/2010/main" val="236142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641693-D1A7-8280-2A35-4B6673236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0"/>
            <a:ext cx="8058150" cy="6889713"/>
          </a:xfrm>
        </p:spPr>
      </p:pic>
    </p:spTree>
    <p:extLst>
      <p:ext uri="{BB962C8B-B14F-4D97-AF65-F5344CB8AC3E}">
        <p14:creationId xmlns:p14="http://schemas.microsoft.com/office/powerpoint/2010/main" val="307067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E0F2-D8D7-4E80-CDA9-51F32B5A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353" y="639715"/>
            <a:ext cx="8911687" cy="1280890"/>
          </a:xfrm>
        </p:spPr>
        <p:txBody>
          <a:bodyPr/>
          <a:lstStyle/>
          <a:p>
            <a:r>
              <a:rPr lang="es-ES" dirty="0"/>
              <a:t>Bocetos</a:t>
            </a:r>
            <a:endParaRPr lang="en-IE" dirty="0"/>
          </a:p>
        </p:txBody>
      </p:sp>
      <p:pic>
        <p:nvPicPr>
          <p:cNvPr id="35" name="Content Placeholder 34" descr="A paper with a map and text&#10;&#10;Description automatically generated">
            <a:extLst>
              <a:ext uri="{FF2B5EF4-FFF2-40B4-BE49-F238E27FC236}">
                <a16:creationId xmlns:a16="http://schemas.microsoft.com/office/drawing/2014/main" id="{4BD87D16-7A6F-6A7C-9A42-583A3B00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66" y="1308392"/>
            <a:ext cx="1738355" cy="2700000"/>
          </a:xfrm>
        </p:spPr>
      </p:pic>
      <p:pic>
        <p:nvPicPr>
          <p:cNvPr id="37" name="Picture 36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B6CB35CE-025F-D6FB-0578-FABC10C66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2" y="1308392"/>
            <a:ext cx="1884474" cy="2700000"/>
          </a:xfrm>
          <a:prstGeom prst="rect">
            <a:avLst/>
          </a:prstGeom>
        </p:spPr>
      </p:pic>
      <p:pic>
        <p:nvPicPr>
          <p:cNvPr id="39" name="Picture 38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DA82C1D5-F2BD-FC91-739A-69B498D53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31" y="1308392"/>
            <a:ext cx="1858856" cy="2700000"/>
          </a:xfrm>
          <a:prstGeom prst="rect">
            <a:avLst/>
          </a:prstGeom>
        </p:spPr>
      </p:pic>
      <p:pic>
        <p:nvPicPr>
          <p:cNvPr id="41" name="Picture 40" descr="A list of items on a piece of paper&#10;&#10;Description automatically generated">
            <a:extLst>
              <a:ext uri="{FF2B5EF4-FFF2-40B4-BE49-F238E27FC236}">
                <a16:creationId xmlns:a16="http://schemas.microsoft.com/office/drawing/2014/main" id="{B7D2309F-BC34-EF39-3AAB-D0A740D88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45" y="1280160"/>
            <a:ext cx="1903736" cy="2700000"/>
          </a:xfrm>
          <a:prstGeom prst="rect">
            <a:avLst/>
          </a:prstGeom>
        </p:spPr>
      </p:pic>
      <p:pic>
        <p:nvPicPr>
          <p:cNvPr id="43" name="Picture 42" descr="A paper with writing on it&#10;&#10;Description automatically generated">
            <a:extLst>
              <a:ext uri="{FF2B5EF4-FFF2-40B4-BE49-F238E27FC236}">
                <a16:creationId xmlns:a16="http://schemas.microsoft.com/office/drawing/2014/main" id="{CBE36FA4-5CE8-C5E8-398B-2D08A3A88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09" y="1280160"/>
            <a:ext cx="1917878" cy="2700000"/>
          </a:xfrm>
          <a:prstGeom prst="rect">
            <a:avLst/>
          </a:prstGeom>
        </p:spPr>
      </p:pic>
      <p:pic>
        <p:nvPicPr>
          <p:cNvPr id="45" name="Picture 44" descr="A paper with writing on it&#10;&#10;Description automatically generated">
            <a:extLst>
              <a:ext uri="{FF2B5EF4-FFF2-40B4-BE49-F238E27FC236}">
                <a16:creationId xmlns:a16="http://schemas.microsoft.com/office/drawing/2014/main" id="{6B43E791-128C-9734-702F-9AD5A11B2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" y="4158000"/>
            <a:ext cx="1761429" cy="2700000"/>
          </a:xfrm>
          <a:prstGeom prst="rect">
            <a:avLst/>
          </a:prstGeom>
        </p:spPr>
      </p:pic>
      <p:pic>
        <p:nvPicPr>
          <p:cNvPr id="47" name="Picture 46" descr="A paper with writing on it&#10;&#10;Description automatically generated">
            <a:extLst>
              <a:ext uri="{FF2B5EF4-FFF2-40B4-BE49-F238E27FC236}">
                <a16:creationId xmlns:a16="http://schemas.microsoft.com/office/drawing/2014/main" id="{CB8FC00E-E447-675F-F54E-62FD8347B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38" y="4158000"/>
            <a:ext cx="1758483" cy="2700000"/>
          </a:xfrm>
          <a:prstGeom prst="rect">
            <a:avLst/>
          </a:prstGeom>
        </p:spPr>
      </p:pic>
      <p:pic>
        <p:nvPicPr>
          <p:cNvPr id="49" name="Picture 48" descr="A paper with writing on it&#10;&#10;Description automatically generated">
            <a:extLst>
              <a:ext uri="{FF2B5EF4-FFF2-40B4-BE49-F238E27FC236}">
                <a16:creationId xmlns:a16="http://schemas.microsoft.com/office/drawing/2014/main" id="{685FFA71-31B5-8A6D-B378-7F11F3B39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02" y="4158000"/>
            <a:ext cx="1789714" cy="2700000"/>
          </a:xfrm>
          <a:prstGeom prst="rect">
            <a:avLst/>
          </a:prstGeom>
        </p:spPr>
      </p:pic>
      <p:pic>
        <p:nvPicPr>
          <p:cNvPr id="51" name="Picture 50" descr="A paper with writing on it&#10;&#10;Description automatically generated">
            <a:extLst>
              <a:ext uri="{FF2B5EF4-FFF2-40B4-BE49-F238E27FC236}">
                <a16:creationId xmlns:a16="http://schemas.microsoft.com/office/drawing/2014/main" id="{59E3657B-C621-DB93-3D5E-D04428E38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5" y="1308392"/>
            <a:ext cx="1889002" cy="2700000"/>
          </a:xfrm>
          <a:prstGeom prst="rect">
            <a:avLst/>
          </a:prstGeom>
        </p:spPr>
      </p:pic>
      <p:pic>
        <p:nvPicPr>
          <p:cNvPr id="53" name="Picture 52" descr="A paper with writing on it&#10;&#10;Description automatically generated">
            <a:extLst>
              <a:ext uri="{FF2B5EF4-FFF2-40B4-BE49-F238E27FC236}">
                <a16:creationId xmlns:a16="http://schemas.microsoft.com/office/drawing/2014/main" id="{1BF1F6B6-A852-D863-7AEC-8FEC13025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67" y="4158000"/>
            <a:ext cx="1773891" cy="2700000"/>
          </a:xfrm>
          <a:prstGeom prst="rect">
            <a:avLst/>
          </a:prstGeom>
        </p:spPr>
      </p:pic>
      <p:pic>
        <p:nvPicPr>
          <p:cNvPr id="55" name="Picture 5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47DA8AD5-226A-7B3B-3A8E-C0F07C82F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79" y="4158000"/>
            <a:ext cx="1845896" cy="2700000"/>
          </a:xfrm>
          <a:prstGeom prst="rect">
            <a:avLst/>
          </a:prstGeom>
        </p:spPr>
      </p:pic>
      <p:pic>
        <p:nvPicPr>
          <p:cNvPr id="57" name="Picture 56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7D194C59-5F84-4307-D61C-E4E02EC27D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0" y="4158000"/>
            <a:ext cx="1695961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2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3C22-AD16-E86D-F418-B756E19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Video de WhatsApp 2024-01-16 a las 17.39.06_74c05ab4">
            <a:hlinkClick r:id="" action="ppaction://media"/>
            <a:extLst>
              <a:ext uri="{FF2B5EF4-FFF2-40B4-BE49-F238E27FC236}">
                <a16:creationId xmlns:a16="http://schemas.microsoft.com/office/drawing/2014/main" id="{8DA30F62-179D-6783-443E-69696609B6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427" y="0"/>
            <a:ext cx="11739282" cy="6858000"/>
          </a:xfrm>
        </p:spPr>
      </p:pic>
    </p:spTree>
    <p:extLst>
      <p:ext uri="{BB962C8B-B14F-4D97-AF65-F5344CB8AC3E}">
        <p14:creationId xmlns:p14="http://schemas.microsoft.com/office/powerpoint/2010/main" val="10838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E0F2-D8D7-4E80-CDA9-51F32B5A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03" y="0"/>
            <a:ext cx="2817544" cy="709025"/>
          </a:xfrm>
        </p:spPr>
        <p:txBody>
          <a:bodyPr/>
          <a:lstStyle/>
          <a:p>
            <a:r>
              <a:rPr lang="es-ES" dirty="0"/>
              <a:t>Prototipos</a:t>
            </a:r>
            <a:endParaRPr lang="en-IE" dirty="0"/>
          </a:p>
        </p:txBody>
      </p:sp>
      <p:pic>
        <p:nvPicPr>
          <p:cNvPr id="5" name="Content Placeholder 4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1966981C-1EB5-41F8-BD52-38B7ABD4B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2" y="624840"/>
            <a:ext cx="1428923" cy="3096000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75E4CA2-9CD9-326E-28F6-891DE0329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76" y="641625"/>
            <a:ext cx="1428923" cy="309600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AFB5102-8B29-99EB-1982-41A1E6C28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4" y="624840"/>
            <a:ext cx="1428923" cy="309600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D24D42F0-415E-05DE-1C75-4D9A9380D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6" y="624840"/>
            <a:ext cx="1428923" cy="3096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755A1C6-617D-9810-C7BB-61A9ABAB3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68" y="624840"/>
            <a:ext cx="1428923" cy="3096000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71356784-8074-A036-A90D-9585FF27ED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90" y="624840"/>
            <a:ext cx="1428923" cy="3096000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9288EA8A-1437-2D0C-953E-CEFD5324E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3" y="3794385"/>
            <a:ext cx="1428923" cy="3096000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C5BB6F7E-D07A-9AE3-30C6-9B420427A1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12" y="624840"/>
            <a:ext cx="1428923" cy="3096000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D83E3C98-62B3-3841-C760-4FEDC09CF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2" y="3794385"/>
            <a:ext cx="1428923" cy="3096000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00D9C670-F68D-C9ED-C580-7D52F7B083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90" y="3762000"/>
            <a:ext cx="1428923" cy="3096000"/>
          </a:xfrm>
          <a:prstGeom prst="rect">
            <a:avLst/>
          </a:prstGeom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68061287-89A0-8B49-62AE-82A86F247C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67" y="3794385"/>
            <a:ext cx="1428923" cy="3096000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96CC8B71-DF54-00E5-5FC8-46EFE0593B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4" y="3794385"/>
            <a:ext cx="1472585" cy="3096000"/>
          </a:xfrm>
          <a:prstGeom prst="rect">
            <a:avLst/>
          </a:prstGeom>
        </p:spPr>
      </p:pic>
      <p:pic>
        <p:nvPicPr>
          <p:cNvPr id="29" name="Picture 28" descr="A screenshot of a phone&#10;&#10;Description automatically generated">
            <a:extLst>
              <a:ext uri="{FF2B5EF4-FFF2-40B4-BE49-F238E27FC236}">
                <a16:creationId xmlns:a16="http://schemas.microsoft.com/office/drawing/2014/main" id="{D185DA5F-6F40-3F13-346B-FF08770CC9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76" y="3794385"/>
            <a:ext cx="1428923" cy="3096000"/>
          </a:xfrm>
          <a:prstGeom prst="rect">
            <a:avLst/>
          </a:prstGeom>
        </p:spPr>
      </p:pic>
      <p:pic>
        <p:nvPicPr>
          <p:cNvPr id="31" name="Picture 30" descr="A screenshot of a phone&#10;&#10;Description automatically generated">
            <a:extLst>
              <a:ext uri="{FF2B5EF4-FFF2-40B4-BE49-F238E27FC236}">
                <a16:creationId xmlns:a16="http://schemas.microsoft.com/office/drawing/2014/main" id="{BDA5EB8E-B385-029B-4E8D-17B76BA95E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18" y="3794385"/>
            <a:ext cx="1428923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4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MBA">
            <a:hlinkClick r:id="" action="ppaction://media"/>
            <a:extLst>
              <a:ext uri="{FF2B5EF4-FFF2-40B4-BE49-F238E27FC236}">
                <a16:creationId xmlns:a16="http://schemas.microsoft.com/office/drawing/2014/main" id="{3F9A62A6-D8AE-7545-130B-389ACFC1AD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110" y="28258"/>
            <a:ext cx="6697980" cy="6675541"/>
          </a:xfrm>
        </p:spPr>
      </p:pic>
    </p:spTree>
    <p:extLst>
      <p:ext uri="{BB962C8B-B14F-4D97-AF65-F5344CB8AC3E}">
        <p14:creationId xmlns:p14="http://schemas.microsoft.com/office/powerpoint/2010/main" val="18470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FF44F-71C9-E5AE-5351-5F04795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27362C-7184-8EF0-D068-08267703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9441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Proporcionar una visión general para brindar a los usuarios una solución innovadora y eficiente para la investigación, la comparación de precios y la toma de decisiones informadas en el proceso de compra, ahorrando tiempo y dinero.</a:t>
            </a:r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3883C319-F68F-AFFF-71E3-6E31BFB1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6" y="1831415"/>
            <a:ext cx="3584488" cy="3538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FE66A2F-9355-EAA9-1340-402F34CAE4F6}"/>
              </a:ext>
            </a:extLst>
          </p:cNvPr>
          <p:cNvCxnSpPr>
            <a:endCxn id="4" idx="2"/>
          </p:cNvCxnSpPr>
          <p:nvPr/>
        </p:nvCxnSpPr>
        <p:spPr>
          <a:xfrm flipH="1">
            <a:off x="9367420" y="1826463"/>
            <a:ext cx="697" cy="35434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2074A59-D4A8-9393-F77E-91E3E3A02DBE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7575176" y="3600683"/>
            <a:ext cx="35844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6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C0F6F-E33A-7225-1928-6A7B7649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633" y="349741"/>
            <a:ext cx="8911687" cy="1285628"/>
          </a:xfrm>
        </p:spPr>
        <p:txBody>
          <a:bodyPr>
            <a:normAutofit/>
          </a:bodyPr>
          <a:lstStyle/>
          <a:p>
            <a:pPr algn="ctr"/>
            <a:r>
              <a:rPr lang="es-E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la AI (Arquitectura Información)</a:t>
            </a:r>
            <a:br>
              <a:rPr lang="es-E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</a:t>
            </a:r>
            <a:endParaRPr lang="es-E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EB5EC79-1358-44C8-A836-481BE548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2" y="1635368"/>
            <a:ext cx="11570676" cy="4872891"/>
          </a:xfrm>
        </p:spPr>
        <p:txBody>
          <a:bodyPr>
            <a:normAutofit/>
          </a:bodyPr>
          <a:lstStyle/>
          <a:p>
            <a:r>
              <a:rPr lang="es-A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Buscar Producto:</a:t>
            </a:r>
          </a:p>
          <a:p>
            <a:pPr lvl="1"/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Usuarios buscan productos por nombre.</a:t>
            </a:r>
          </a:p>
          <a:p>
            <a:pPr lvl="1"/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muestra una lista de productos relevantes.</a:t>
            </a:r>
          </a:p>
          <a:p>
            <a:pPr lvl="1"/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disponibles para facilitar la selección (producto, precio, ubicación).</a:t>
            </a:r>
          </a:p>
          <a:p>
            <a:r>
              <a:rPr lang="es-A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Gestionar Producto:</a:t>
            </a:r>
          </a:p>
          <a:p>
            <a:pPr lvl="1"/>
            <a:r>
              <a:rPr lang="es-A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Agregar Producto: </a:t>
            </a:r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a los usuarios añadir nuevos productos con detalles específicos (nombre, precio, descripción, tienda, reseña).</a:t>
            </a:r>
          </a:p>
          <a:p>
            <a:pPr lvl="1"/>
            <a:r>
              <a:rPr lang="es-A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Modificar Producto: </a:t>
            </a:r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 la actualización de detalles de productos existentes (producto, precio, tienda).</a:t>
            </a:r>
          </a:p>
          <a:p>
            <a:pPr lvl="1"/>
            <a:r>
              <a:rPr lang="es-A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Eliminar Producto: </a:t>
            </a:r>
            <a:r>
              <a:rPr lang="es-A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Opción para eliminar productos de la base de datos.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4067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6">
            <a:extLst>
              <a:ext uri="{FF2B5EF4-FFF2-40B4-BE49-F238E27FC236}">
                <a16:creationId xmlns:a16="http://schemas.microsoft.com/office/drawing/2014/main" id="{DB10A239-1E07-43F6-8202-4252A203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00244"/>
          </a:xfrm>
        </p:spPr>
        <p:txBody>
          <a:bodyPr/>
          <a:lstStyle/>
          <a:p>
            <a:pPr algn="ctr"/>
            <a:r>
              <a:rPr lang="es-ES" dirty="0"/>
              <a:t>AI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CC68B653-82F6-4102-821E-FA8B8B7EE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2" y="1635368"/>
            <a:ext cx="11570676" cy="4872891"/>
          </a:xfrm>
        </p:spPr>
        <p:txBody>
          <a:bodyPr>
            <a:normAutofit/>
          </a:bodyPr>
          <a:lstStyle/>
          <a:p>
            <a:r>
              <a:rPr lang="es-AR" sz="2400" b="1" dirty="0"/>
              <a:t>Comparar Productos:</a:t>
            </a:r>
          </a:p>
          <a:p>
            <a:pPr lvl="1"/>
            <a:r>
              <a:rPr lang="es-AR" sz="2400" dirty="0"/>
              <a:t>Usuarios filtran productos para comparar precios.</a:t>
            </a:r>
          </a:p>
          <a:p>
            <a:pPr lvl="1"/>
            <a:r>
              <a:rPr lang="es-AR" sz="2400" dirty="0"/>
              <a:t>Se muestra una comparativa detallada de características (producto, precios, tiendas).</a:t>
            </a:r>
          </a:p>
          <a:p>
            <a:r>
              <a:rPr lang="es-AR" sz="2400" b="1" dirty="0"/>
              <a:t>Ver Tiendas:</a:t>
            </a:r>
          </a:p>
          <a:p>
            <a:pPr lvl="1"/>
            <a:r>
              <a:rPr lang="es-AR" sz="2400" dirty="0"/>
              <a:t>Lista de tiendas disponible para explorar (nombre tienda, tipo de tienda, y mapa de ubicación).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6965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E1B3533E-3441-4D32-8BA2-8504554E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79" y="546656"/>
            <a:ext cx="8911687" cy="80024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 de organización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7AED05-A98F-4EEE-BC4D-99F85CB8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4" y="1346900"/>
            <a:ext cx="11306908" cy="5212162"/>
          </a:xfrm>
        </p:spPr>
        <p:txBody>
          <a:bodyPr/>
          <a:lstStyle/>
          <a:p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Esquemas: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Orden Alfabético: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lista de productos está organizada alfabéticamente para facilitar la búsqueda de productos específicos por nombre.</a:t>
            </a:r>
          </a:p>
          <a:p>
            <a:pPr lvl="1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Cada letra del alfabeto lleva a una sección donde se encuentran productos que comienzan con esa letra.</a:t>
            </a:r>
          </a:p>
          <a:p>
            <a:pPr lvl="1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tiendas están ordenadas alfabéticamente para permitir a los usuarios encontrar rápidamente la información sobre una tienda específica.</a:t>
            </a:r>
          </a:p>
          <a:p>
            <a:pPr lvl="1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opción de búsqueda rápida por letra facilita la exploración.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767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61D17B5-8275-4857-9C1A-7FB527D0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1234276"/>
            <a:ext cx="11641016" cy="5623723"/>
          </a:xfrm>
        </p:spPr>
        <p:txBody>
          <a:bodyPr>
            <a:normAutofit fontScale="85000" lnSpcReduction="10000"/>
          </a:bodyPr>
          <a:lstStyle/>
          <a:p>
            <a:r>
              <a:rPr lang="es-E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Esquemas:</a:t>
            </a:r>
            <a:endParaRPr lang="es-E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Categorías: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productos están agrupados en categorías para una navegación más fácil.</a:t>
            </a:r>
          </a:p>
          <a:p>
            <a:pPr lvl="1"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usuarios pueden explorar productos según categorías como "Electrónicos", "Ropa", “Alimentos”.</a:t>
            </a:r>
          </a:p>
          <a:p>
            <a:pPr lvl="1"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tiendas se clasifican en categorías basadas en el tipo de productos que ofrecen, como "Supermercados", "Electrónicos".</a:t>
            </a:r>
          </a:p>
          <a:p>
            <a:pPr lvl="1" algn="just"/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Estructura:</a:t>
            </a:r>
            <a:endParaRPr lang="es-E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Jerárquica:</a:t>
            </a:r>
            <a:endParaRPr lang="es-E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Organizada de manera descendente, la Página de Inicio como nivel superior, seguida de secciones principales que contienen Funcionalidades Específicas, y, finalmente, Detalles y Acciones Específicas para facilitar la navegación y acceso intuitivo a las diversas funciones de la aplicación.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98ACF3CE-9DBF-4269-9B36-7474B379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18" y="235715"/>
            <a:ext cx="8911687" cy="80024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 de organización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51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345D650E-D938-4DE0-BD57-2F454C23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633" y="265302"/>
            <a:ext cx="8911687" cy="80024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 de Navegación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52E8A15-3542-4825-9F4E-E7F2747E7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1" y="907284"/>
            <a:ext cx="11570677" cy="5950715"/>
          </a:xfrm>
        </p:spPr>
        <p:txBody>
          <a:bodyPr>
            <a:normAutofit fontScale="92500" lnSpcReduction="20000"/>
          </a:bodyPr>
          <a:lstStyle/>
          <a:p>
            <a:pPr marL="457200" lvl="1" indent="0" algn="just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Navegación Global: </a:t>
            </a:r>
          </a:p>
          <a:p>
            <a:pPr algn="just">
              <a:lnSpc>
                <a:spcPct val="150000"/>
              </a:lnSpc>
            </a:pPr>
            <a:r>
              <a:rPr lang="es-E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  <a:p>
            <a:pPr lvl="1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Inicio: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a las principales opciones: Buscar Producto, Gestionar Producto, Comparar Productos y Ver Tiendas.</a:t>
            </a:r>
          </a:p>
          <a:p>
            <a:pPr lvl="2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Menú de navegación que permanece constante en todas las secciones.</a:t>
            </a:r>
          </a:p>
          <a:p>
            <a:pPr algn="just">
              <a:lnSpc>
                <a:spcPct val="150000"/>
              </a:lnSpc>
            </a:pPr>
            <a:r>
              <a:rPr lang="es-E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Local: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Secciones Principales: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Buscar Producto: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Funciones específicas para buscar y visualizar productos.</a:t>
            </a:r>
          </a:p>
          <a:p>
            <a:pPr algn="just">
              <a:lnSpc>
                <a:spcPct val="150000"/>
              </a:lnSpc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25093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1843FCCF-492E-43F3-AD60-5EC8ACB9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633" y="265302"/>
            <a:ext cx="8911687" cy="80024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 de Navegación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1FD7611-3B34-4D09-8327-4A84BCD17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68" y="1065546"/>
            <a:ext cx="10726616" cy="5527152"/>
          </a:xfrm>
        </p:spPr>
        <p:txBody>
          <a:bodyPr>
            <a:normAutofit fontScale="85000" lnSpcReduction="10000"/>
          </a:bodyPr>
          <a:lstStyle/>
          <a:p>
            <a:pPr lvl="2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Gestionar Producto: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Submenús para agregar, modificar y eliminar productos.</a:t>
            </a:r>
          </a:p>
          <a:p>
            <a:pPr lvl="2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Comparar Productos: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Interfaz para seleccionar productos y ver comparaciones.</a:t>
            </a:r>
          </a:p>
          <a:p>
            <a:pPr lvl="2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 Tiendas: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Lista de tiendas organizada alfabéticamente y por categorías.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s-E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Específicas:</a:t>
            </a: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Cada sección tiene funciones específicas que se adaptan al contexto del usuario (por ejemplo, búsqueda detallada, modificación de productos, comparación detallada, detalles de tiendas).</a:t>
            </a:r>
          </a:p>
        </p:txBody>
      </p:sp>
    </p:spTree>
    <p:extLst>
      <p:ext uri="{BB962C8B-B14F-4D97-AF65-F5344CB8AC3E}">
        <p14:creationId xmlns:p14="http://schemas.microsoft.com/office/powerpoint/2010/main" val="329997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1B5EE9A1-DC35-41F3-909D-2EAB078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5302"/>
            <a:ext cx="8911687" cy="58462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Sistema de Búsqueda “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Más Barato Aquí”.</a:t>
            </a:r>
            <a:endParaRPr lang="es-AR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FB78EFE-AD46-43B4-81F8-99B117C8B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68" y="1065546"/>
            <a:ext cx="10726616" cy="18710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Conozco lo que estoy buscando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Busco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“vinos”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mediante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subcategorías “bebidas” para una exploración más específica dentro de la categoría Bebidas (elemento conocido).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AB3F1B3-AA55-4BE5-93B0-C7E73B0AAD49}"/>
              </a:ext>
            </a:extLst>
          </p:cNvPr>
          <p:cNvSpPr txBox="1">
            <a:spLocks/>
          </p:cNvSpPr>
          <p:nvPr/>
        </p:nvSpPr>
        <p:spPr>
          <a:xfrm>
            <a:off x="732691" y="3018589"/>
            <a:ext cx="10726616" cy="1871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sé bien lo que estoy buscando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medida se comienza a escribir en la barra de búsqueda desde cualquier sección, aparecen sugerencias predictivas (búsqueda predictiva).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FC2F393-FD39-42BE-8BF6-04C27C3195BD}"/>
              </a:ext>
            </a:extLst>
          </p:cNvPr>
          <p:cNvSpPr txBox="1">
            <a:spLocks/>
          </p:cNvSpPr>
          <p:nvPr/>
        </p:nvSpPr>
        <p:spPr>
          <a:xfrm>
            <a:off x="732691" y="4856911"/>
            <a:ext cx="10726616" cy="1871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Quiero ojear a ver que encuentro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acceder al menú principal de búsquedas, aparecerá una sección destacada donde los usuarios pueden explorar los productos relevantes o destacados (búsqueda por exploración). </a:t>
            </a:r>
          </a:p>
        </p:txBody>
      </p:sp>
    </p:spTree>
    <p:extLst>
      <p:ext uri="{BB962C8B-B14F-4D97-AF65-F5344CB8AC3E}">
        <p14:creationId xmlns:p14="http://schemas.microsoft.com/office/powerpoint/2010/main" val="373998167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1969</TotalTime>
  <Words>819</Words>
  <Application>Microsoft Office PowerPoint</Application>
  <PresentationFormat>Widescreen</PresentationFormat>
  <Paragraphs>87</Paragraphs>
  <Slides>19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</vt:lpstr>
      <vt:lpstr>Century Gothic</vt:lpstr>
      <vt:lpstr>Times New Roman</vt:lpstr>
      <vt:lpstr>Wingdings 3</vt:lpstr>
      <vt:lpstr>Espiral</vt:lpstr>
      <vt:lpstr>Desarrollo y Evaluación de Sistemas Software Interactivos  </vt:lpstr>
      <vt:lpstr>Objetivo</vt:lpstr>
      <vt:lpstr>Análisis de la AI (Arquitectura Información) Más Barato Aquí</vt:lpstr>
      <vt:lpstr>AI “Más Barato Aquí”.</vt:lpstr>
      <vt:lpstr>Sistema de organización “Más Barato Aquí”.</vt:lpstr>
      <vt:lpstr>Sistema de organización “Más Barato Aquí”.</vt:lpstr>
      <vt:lpstr>Sistema de Navegación “Más Barato Aquí”.</vt:lpstr>
      <vt:lpstr>Sistema de Navegación “Más Barato Aquí”.</vt:lpstr>
      <vt:lpstr>Sistema de Búsqueda “Más Barato Aquí”.</vt:lpstr>
      <vt:lpstr>Etiquetado “Más Barato Aquí”.</vt:lpstr>
      <vt:lpstr>Modelo de Tareas</vt:lpstr>
      <vt:lpstr>Diagrama Conceptual</vt:lpstr>
      <vt:lpstr>Diagrama de Wireflow</vt:lpstr>
      <vt:lpstr>Diagrama de Navegación</vt:lpstr>
      <vt:lpstr>PowerPoint Presentation</vt:lpstr>
      <vt:lpstr>Bocetos</vt:lpstr>
      <vt:lpstr>PowerPoint Presentation</vt:lpstr>
      <vt:lpstr>Prototipos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Doc. Estudio de mercado: Más barato Aquí</dc:title>
  <dc:creator>Hela Berrouayel</dc:creator>
  <cp:lastModifiedBy>nestygb@gmail.com</cp:lastModifiedBy>
  <cp:revision>22</cp:revision>
  <dcterms:created xsi:type="dcterms:W3CDTF">2023-11-21T07:36:00Z</dcterms:created>
  <dcterms:modified xsi:type="dcterms:W3CDTF">2024-01-16T16:50:23Z</dcterms:modified>
</cp:coreProperties>
</file>